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92" r:id="rId5"/>
    <p:sldId id="275" r:id="rId6"/>
    <p:sldId id="276" r:id="rId7"/>
    <p:sldId id="277" r:id="rId8"/>
    <p:sldId id="278" r:id="rId9"/>
    <p:sldId id="279" r:id="rId10"/>
    <p:sldId id="294" r:id="rId11"/>
    <p:sldId id="281" r:id="rId12"/>
    <p:sldId id="296" r:id="rId13"/>
    <p:sldId id="297" r:id="rId14"/>
    <p:sldId id="298" r:id="rId15"/>
    <p:sldId id="282" r:id="rId16"/>
    <p:sldId id="299" r:id="rId17"/>
    <p:sldId id="300" r:id="rId18"/>
    <p:sldId id="301" r:id="rId19"/>
    <p:sldId id="302" r:id="rId20"/>
    <p:sldId id="303" r:id="rId21"/>
    <p:sldId id="304" r:id="rId22"/>
    <p:sldId id="315" r:id="rId23"/>
    <p:sldId id="306" r:id="rId24"/>
    <p:sldId id="307" r:id="rId25"/>
    <p:sldId id="305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6" r:id="rId34"/>
    <p:sldId id="317" r:id="rId35"/>
    <p:sldId id="319" r:id="rId36"/>
    <p:sldId id="320" r:id="rId37"/>
    <p:sldId id="321" r:id="rId38"/>
    <p:sldId id="318" r:id="rId39"/>
    <p:sldId id="289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634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122" d="100"/>
          <a:sy n="122" d="100"/>
        </p:scale>
        <p:origin x="60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7/14/2022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0C3B-E28A-4854-8EDA-E7F8F6F6FFEF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05BD-6D6F-49DB-9DE4-D4A6452D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90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01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84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8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644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57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945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376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02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72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02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6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61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79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8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58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11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65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2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PK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0899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osh.lastname@sweetcreamco.com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rvin.com/en/" TargetMode="External"/><Relationship Id="rId7" Type="http://schemas.openxmlformats.org/officeDocument/2006/relationships/hyperlink" Target="https://www.vehiclehistory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findbyplate.com/" TargetMode="External"/><Relationship Id="rId5" Type="http://schemas.openxmlformats.org/officeDocument/2006/relationships/hyperlink" Target="https://www.autocheck.com/" TargetMode="External"/><Relationship Id="rId4" Type="http://schemas.openxmlformats.org/officeDocument/2006/relationships/hyperlink" Target="https://vincheck.info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mer.xtime.com/scheduling/?&amp;webkey=XTM202103011013XX1&amp;bx=460288#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issiteissafe.com/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595" y="2070549"/>
            <a:ext cx="5257793" cy="1058545"/>
          </a:xfrm>
        </p:spPr>
        <p:txBody>
          <a:bodyPr/>
          <a:lstStyle/>
          <a:p>
            <a:r>
              <a:rPr lang="en-US" altLang="zh-CN" dirty="0"/>
              <a:t>OSINT Side-Channels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60557" y="4216535"/>
            <a:ext cx="1325518" cy="845866"/>
          </a:xfrm>
        </p:spPr>
        <p:txBody>
          <a:bodyPr/>
          <a:lstStyle/>
          <a:p>
            <a:r>
              <a:rPr lang="en-US" dirty="0"/>
              <a:t>Ben Eldritch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655B9-3F8D-9145-5AC3-96C177FD1C70}"/>
              </a:ext>
            </a:extLst>
          </p:cNvPr>
          <p:cNvSpPr txBox="1"/>
          <p:nvPr/>
        </p:nvSpPr>
        <p:spPr>
          <a:xfrm>
            <a:off x="1484851" y="3031843"/>
            <a:ext cx="467826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How I know what you drive, where you sleep, and what you eat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14354F-76CF-C401-9E7F-5B73EFCD3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458" y="815430"/>
            <a:ext cx="5348559" cy="5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Ice Cream Dilemma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3FFCC7C-EB72-426E-BE4A-FA9153A4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708" y="1704884"/>
            <a:ext cx="539044" cy="53904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83AFCE5-3187-B223-3A46-D4F87719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408" y="4359596"/>
            <a:ext cx="539044" cy="53904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495CCF5-C6DB-47EF-2DCF-2683F5F06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08" y="5304905"/>
            <a:ext cx="539044" cy="53904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AEEFE85-1AEE-B085-5802-D64ED6C84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708" y="2574129"/>
            <a:ext cx="548035" cy="548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9F25BA-96F3-6881-61E1-EB98A6254576}"/>
              </a:ext>
            </a:extLst>
          </p:cNvPr>
          <p:cNvSpPr txBox="1"/>
          <p:nvPr/>
        </p:nvSpPr>
        <p:spPr>
          <a:xfrm>
            <a:off x="3059288" y="1704884"/>
            <a:ext cx="716844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Google the location/business. What information do they have on their website? Social media accounts?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251F2-4046-FA4D-1BA3-64712F4FCA52}"/>
              </a:ext>
            </a:extLst>
          </p:cNvPr>
          <p:cNvSpPr txBox="1"/>
          <p:nvPr/>
        </p:nvSpPr>
        <p:spPr>
          <a:xfrm>
            <a:off x="2889954" y="2663480"/>
            <a:ext cx="716844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They have a LinkedIn! Looks like Josh is listed as an employee!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9462DD3-75A8-14FB-C9C6-41C064BB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08" y="3414287"/>
            <a:ext cx="539044" cy="5390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EB1AEF-4798-2879-684A-E65799B01404}"/>
              </a:ext>
            </a:extLst>
          </p:cNvPr>
          <p:cNvSpPr txBox="1"/>
          <p:nvPr/>
        </p:nvSpPr>
        <p:spPr>
          <a:xfrm>
            <a:off x="2750252" y="3501156"/>
            <a:ext cx="716844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Time to query Josh’s full name!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06B13-CCBD-DB51-D2C5-E9D95E292AF2}"/>
              </a:ext>
            </a:extLst>
          </p:cNvPr>
          <p:cNvSpPr txBox="1"/>
          <p:nvPr/>
        </p:nvSpPr>
        <p:spPr>
          <a:xfrm>
            <a:off x="3000428" y="4359596"/>
            <a:ext cx="716844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Looks like Josh has a Twitter account with the handle @SweetTreatJosh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CCAC-D3AA-938D-F32F-43FA8B4FFD82}"/>
              </a:ext>
            </a:extLst>
          </p:cNvPr>
          <p:cNvSpPr txBox="1"/>
          <p:nvPr/>
        </p:nvSpPr>
        <p:spPr>
          <a:xfrm>
            <a:off x="3059288" y="5389761"/>
            <a:ext cx="716844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Josh had a Venmo link in his Twitter bio! We can finally tip him!</a:t>
            </a:r>
          </a:p>
        </p:txBody>
      </p:sp>
    </p:spTree>
    <p:extLst>
      <p:ext uri="{BB962C8B-B14F-4D97-AF65-F5344CB8AC3E}">
        <p14:creationId xmlns:p14="http://schemas.microsoft.com/office/powerpoint/2010/main" val="268615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3663CA-BA5A-41E7-1FBE-D38846DF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more!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7B1FF929-CED0-79CA-154D-98463CC4A60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157A0-6738-DDB2-412F-FB873D68DFAA}"/>
              </a:ext>
            </a:extLst>
          </p:cNvPr>
          <p:cNvSpPr/>
          <p:nvPr/>
        </p:nvSpPr>
        <p:spPr>
          <a:xfrm>
            <a:off x="4304539" y="4073646"/>
            <a:ext cx="73308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Ice Cream Dilemma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(but I am a threat actor)</a:t>
            </a:r>
          </a:p>
        </p:txBody>
      </p:sp>
    </p:spTree>
    <p:extLst>
      <p:ext uri="{BB962C8B-B14F-4D97-AF65-F5344CB8AC3E}">
        <p14:creationId xmlns:p14="http://schemas.microsoft.com/office/powerpoint/2010/main" val="42765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30">
            <a:extLst>
              <a:ext uri="{FF2B5EF4-FFF2-40B4-BE49-F238E27FC236}">
                <a16:creationId xmlns:a16="http://schemas.microsoft.com/office/drawing/2014/main" id="{07F3A52C-8A0A-D5A9-CE34-B2220FB4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719"/>
          </a:xfrm>
        </p:spPr>
        <p:txBody>
          <a:bodyPr/>
          <a:lstStyle/>
          <a:p>
            <a:pPr algn="ctr"/>
            <a:r>
              <a:rPr lang="en-US" dirty="0"/>
              <a:t>The Ice Cream Dilemma</a:t>
            </a:r>
            <a:br>
              <a:rPr lang="en-US" dirty="0"/>
            </a:b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187AD6-B273-B64E-7369-01D8810A6D5A}"/>
              </a:ext>
            </a:extLst>
          </p:cNvPr>
          <p:cNvSpPr txBox="1"/>
          <p:nvPr/>
        </p:nvSpPr>
        <p:spPr>
          <a:xfrm>
            <a:off x="3194756" y="970844"/>
            <a:ext cx="561057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(But I am a threat actor)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395F2E-F2E6-154E-A1CB-28F08A7AAF5F}"/>
              </a:ext>
            </a:extLst>
          </p:cNvPr>
          <p:cNvSpPr txBox="1"/>
          <p:nvPr/>
        </p:nvSpPr>
        <p:spPr>
          <a:xfrm>
            <a:off x="361244" y="1727200"/>
            <a:ext cx="11390489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We now know Josh’s full name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We now know one of Josh’s handles (@SweetTreatJosh)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We can view Josh’s Venmo transactions for possible data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Josh has his resume on LinkedIn set to public, with a nifty phone number and email address!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Email domain of @sweetcreamco.com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Huh, 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hlinkClick r:id="rId2"/>
              </a:rPr>
              <a:t>josh.lastname@sweetcreamco.com</a:t>
            </a: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Josh has possibly used his company email for personal uses, seen through haveibeenpwned.com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Josh likes to post about his outings with the IT crew of Sweet Cream Ice Cream Co. on Instagram (using the same handle, of course)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Who wants to go phishing?</a:t>
            </a:r>
            <a:endParaRPr lang="en-US" sz="1800" dirty="0">
              <a:solidFill>
                <a:srgbClr val="FF0000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30">
            <a:extLst>
              <a:ext uri="{FF2B5EF4-FFF2-40B4-BE49-F238E27FC236}">
                <a16:creationId xmlns:a16="http://schemas.microsoft.com/office/drawing/2014/main" id="{07F3A52C-8A0A-D5A9-CE34-B2220FB4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719"/>
          </a:xfrm>
        </p:spPr>
        <p:txBody>
          <a:bodyPr/>
          <a:lstStyle/>
          <a:p>
            <a:pPr algn="ctr"/>
            <a:r>
              <a:rPr lang="en-US" dirty="0"/>
              <a:t>Basic OSINT Gathering Methods</a:t>
            </a:r>
            <a:br>
              <a:rPr lang="en-US" dirty="0"/>
            </a:b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395F2E-F2E6-154E-A1CB-28F08A7AAF5F}"/>
              </a:ext>
            </a:extLst>
          </p:cNvPr>
          <p:cNvSpPr txBox="1"/>
          <p:nvPr/>
        </p:nvSpPr>
        <p:spPr>
          <a:xfrm>
            <a:off x="361244" y="1727200"/>
            <a:ext cx="11390489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Google! Bing! Yahoo!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Don’t limit yourself!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Dorking is efficient if you know the range of data you want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Social media is your friend*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LinkedIn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Twitter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Facebook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Instagram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Snapchat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Discord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Reddit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Dating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Github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!?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Look behind the curtains for metadata</a:t>
            </a:r>
          </a:p>
          <a:p>
            <a:pPr lvl="1"/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8E325-70F2-01C3-8643-28B2296DD1AA}"/>
              </a:ext>
            </a:extLst>
          </p:cNvPr>
          <p:cNvSpPr txBox="1"/>
          <p:nvPr/>
        </p:nvSpPr>
        <p:spPr>
          <a:xfrm>
            <a:off x="8681155" y="6338986"/>
            <a:ext cx="361244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* As long as you don’t use it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09D5C9-F097-D053-F4BC-23E21C97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38152"/>
            <a:ext cx="5499894" cy="2837923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62DBD68-9177-C9C9-DE65-4F0E533C8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321" y="3933218"/>
            <a:ext cx="234347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5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rginia license plate that says &amp;quot;no spying&amp;quot;">
            <a:extLst>
              <a:ext uri="{FF2B5EF4-FFF2-40B4-BE49-F238E27FC236}">
                <a16:creationId xmlns:a16="http://schemas.microsoft.com/office/drawing/2014/main" id="{41C75CB4-0E6C-A8C4-CF64-45CD02D7D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25642" b="-2"/>
          <a:stretch/>
        </p:blipFill>
        <p:spPr bwMode="auto">
          <a:xfrm>
            <a:off x="6041205" y="597337"/>
            <a:ext cx="5382260" cy="5993159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73D35-030A-CA5F-EBC3-B06385A0F18F}"/>
              </a:ext>
            </a:extLst>
          </p:cNvPr>
          <p:cNvSpPr txBox="1"/>
          <p:nvPr/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6F288-E1F9-7415-7A27-15FF373D0C6B}"/>
              </a:ext>
            </a:extLst>
          </p:cNvPr>
          <p:cNvSpPr txBox="1"/>
          <p:nvPr/>
        </p:nvSpPr>
        <p:spPr>
          <a:xfrm>
            <a:off x="565250" y="3090162"/>
            <a:ext cx="9823998" cy="1325563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4400" dirty="0">
                <a:solidFill>
                  <a:schemeClr val="bg1"/>
                </a:solidFill>
              </a:rPr>
              <a:t>The Side-Channels</a:t>
            </a:r>
          </a:p>
        </p:txBody>
      </p:sp>
      <p:sp>
        <p:nvSpPr>
          <p:cNvPr id="2057" name="Slide Number Placeholder 5">
            <a:extLst>
              <a:ext uri="{FF2B5EF4-FFF2-40B4-BE49-F238E27FC236}">
                <a16:creationId xmlns:a16="http://schemas.microsoft.com/office/drawing/2014/main" id="{034C96E1-329B-C814-9D42-800A86F32F8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194169" y="6217920"/>
            <a:ext cx="4585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noProof="0" smtClean="0"/>
              <a:pPr>
                <a:spcAft>
                  <a:spcPts val="600"/>
                </a:spcAft>
              </a:pPr>
              <a:t>14</a:t>
            </a:fld>
            <a:endParaRPr lang="en-US" altLang="zh-CN" noProof="0"/>
          </a:p>
        </p:txBody>
      </p:sp>
    </p:spTree>
    <p:extLst>
      <p:ext uri="{BB962C8B-B14F-4D97-AF65-F5344CB8AC3E}">
        <p14:creationId xmlns:p14="http://schemas.microsoft.com/office/powerpoint/2010/main" val="120638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Figure 2 from Side Channel Attack | Semantic Scholar">
            <a:extLst>
              <a:ext uri="{FF2B5EF4-FFF2-40B4-BE49-F238E27FC236}">
                <a16:creationId xmlns:a16="http://schemas.microsoft.com/office/drawing/2014/main" id="{60F21935-54AD-E836-AF1F-7388780DA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r="868" b="6440"/>
          <a:stretch/>
        </p:blipFill>
        <p:spPr bwMode="auto">
          <a:xfrm>
            <a:off x="1429437" y="598311"/>
            <a:ext cx="8538652" cy="58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7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E157F-489B-E03D-6EE2-01421AE79CDC}"/>
              </a:ext>
            </a:extLst>
          </p:cNvPr>
          <p:cNvSpPr txBox="1"/>
          <p:nvPr/>
        </p:nvSpPr>
        <p:spPr>
          <a:xfrm>
            <a:off x="869244" y="496711"/>
            <a:ext cx="9889067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400" dirty="0">
                <a:solidFill>
                  <a:prstClr val="white"/>
                </a:solidFill>
                <a:latin typeface="+mj-lt"/>
                <a:ea typeface="微软雅黑"/>
                <a:cs typeface="Posterama" panose="020B0504020200020000" pitchFamily="34" charset="0"/>
              </a:rPr>
              <a:t>Look at This Photograph…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79025-8A72-AB19-B645-B7F002C4BF9E}"/>
              </a:ext>
            </a:extLst>
          </p:cNvPr>
          <p:cNvSpPr txBox="1"/>
          <p:nvPr/>
        </p:nvSpPr>
        <p:spPr>
          <a:xfrm>
            <a:off x="2552074" y="1714625"/>
            <a:ext cx="6694312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What’s in focus?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Who or what is the subject of the photo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Any accidental reflections of the surroundings?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Selfie? Group selfie? Class photo?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What’s OUT of focus?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What does the environment look like?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Any detailed signs or “</a:t>
            </a: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Geoguesser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” material?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Can we search for a specific object in the photo?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FA614-DF0A-F26D-8810-F08D5EE14AD6}"/>
              </a:ext>
            </a:extLst>
          </p:cNvPr>
          <p:cNvSpPr txBox="1"/>
          <p:nvPr/>
        </p:nvSpPr>
        <p:spPr>
          <a:xfrm>
            <a:off x="2748844" y="1117600"/>
            <a:ext cx="580813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(Every Time I Do It Makes Me Laugh)</a:t>
            </a:r>
          </a:p>
        </p:txBody>
      </p:sp>
      <p:pic>
        <p:nvPicPr>
          <p:cNvPr id="4100" name="Picture 4" descr="Why do bridges ice before the rest of the highway? | HowStuffWorks">
            <a:extLst>
              <a:ext uri="{FF2B5EF4-FFF2-40B4-BE49-F238E27FC236}">
                <a16:creationId xmlns:a16="http://schemas.microsoft.com/office/drawing/2014/main" id="{94BA8C79-772E-D414-3CD6-80B7D23A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" y="4338930"/>
            <a:ext cx="4261627" cy="239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9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08F590F-CAFC-B16E-4FF9-CB83C382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71873-AD18-91F1-A3D1-82B487D997A5}"/>
              </a:ext>
            </a:extLst>
          </p:cNvPr>
          <p:cNvSpPr txBox="1"/>
          <p:nvPr/>
        </p:nvSpPr>
        <p:spPr>
          <a:xfrm>
            <a:off x="146755" y="5418667"/>
            <a:ext cx="285608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Statue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43AB8-603E-170B-5692-C59DA5197767}"/>
              </a:ext>
            </a:extLst>
          </p:cNvPr>
          <p:cNvSpPr txBox="1"/>
          <p:nvPr/>
        </p:nvSpPr>
        <p:spPr>
          <a:xfrm>
            <a:off x="146755" y="3059668"/>
            <a:ext cx="285608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Notable signs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406D9-5508-96A5-CE9D-328E4F6E9F3B}"/>
              </a:ext>
            </a:extLst>
          </p:cNvPr>
          <p:cNvSpPr txBox="1"/>
          <p:nvPr/>
        </p:nvSpPr>
        <p:spPr>
          <a:xfrm>
            <a:off x="9279467" y="1808665"/>
            <a:ext cx="222391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Reflections sho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 cloudy day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FC112-0496-8D9F-400D-640BCB975B32}"/>
              </a:ext>
            </a:extLst>
          </p:cNvPr>
          <p:cNvSpPr txBox="1"/>
          <p:nvPr/>
        </p:nvSpPr>
        <p:spPr>
          <a:xfrm>
            <a:off x="8963377" y="5049335"/>
            <a:ext cx="285608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Floor map!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37CA2-9B53-6B42-C51E-206A45331ACD}"/>
              </a:ext>
            </a:extLst>
          </p:cNvPr>
          <p:cNvSpPr txBox="1"/>
          <p:nvPr/>
        </p:nvSpPr>
        <p:spPr>
          <a:xfrm>
            <a:off x="146756" y="988916"/>
            <a:ext cx="285608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Security cameras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3E2C81-18F4-DB07-C32A-2864C88BC575}"/>
              </a:ext>
            </a:extLst>
          </p:cNvPr>
          <p:cNvCxnSpPr>
            <a:stCxn id="9" idx="3"/>
          </p:cNvCxnSpPr>
          <p:nvPr/>
        </p:nvCxnSpPr>
        <p:spPr>
          <a:xfrm>
            <a:off x="3002845" y="1173582"/>
            <a:ext cx="1038577" cy="474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1B3C9-88DC-02A7-BCA6-C827433224CB}"/>
              </a:ext>
            </a:extLst>
          </p:cNvPr>
          <p:cNvCxnSpPr>
            <a:cxnSpLocks/>
          </p:cNvCxnSpPr>
          <p:nvPr/>
        </p:nvCxnSpPr>
        <p:spPr>
          <a:xfrm>
            <a:off x="3002844" y="3244334"/>
            <a:ext cx="1827742" cy="627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0C25A4-ECDC-673A-FD34-9CCDB8D66FE8}"/>
              </a:ext>
            </a:extLst>
          </p:cNvPr>
          <p:cNvCxnSpPr>
            <a:cxnSpLocks/>
          </p:cNvCxnSpPr>
          <p:nvPr/>
        </p:nvCxnSpPr>
        <p:spPr>
          <a:xfrm>
            <a:off x="3002844" y="3096546"/>
            <a:ext cx="2280356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1E9DEF-8FCE-B420-D962-F48AD0AFA30D}"/>
              </a:ext>
            </a:extLst>
          </p:cNvPr>
          <p:cNvCxnSpPr>
            <a:cxnSpLocks/>
          </p:cNvCxnSpPr>
          <p:nvPr/>
        </p:nvCxnSpPr>
        <p:spPr>
          <a:xfrm>
            <a:off x="3002845" y="5587580"/>
            <a:ext cx="2923822" cy="96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262261-30ED-0356-2928-FCF7E1D72D83}"/>
              </a:ext>
            </a:extLst>
          </p:cNvPr>
          <p:cNvCxnSpPr>
            <a:cxnSpLocks/>
          </p:cNvCxnSpPr>
          <p:nvPr/>
        </p:nvCxnSpPr>
        <p:spPr>
          <a:xfrm flipH="1" flipV="1">
            <a:off x="7191022" y="1173582"/>
            <a:ext cx="2088445" cy="958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876AAF-70B0-D642-5F78-A1BB203A543B}"/>
              </a:ext>
            </a:extLst>
          </p:cNvPr>
          <p:cNvCxnSpPr>
            <a:cxnSpLocks/>
          </p:cNvCxnSpPr>
          <p:nvPr/>
        </p:nvCxnSpPr>
        <p:spPr>
          <a:xfrm flipH="1">
            <a:off x="8343547" y="5234001"/>
            <a:ext cx="630061" cy="507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3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E157F-489B-E03D-6EE2-01421AE79CDC}"/>
              </a:ext>
            </a:extLst>
          </p:cNvPr>
          <p:cNvSpPr txBox="1"/>
          <p:nvPr/>
        </p:nvSpPr>
        <p:spPr>
          <a:xfrm>
            <a:off x="869244" y="496711"/>
            <a:ext cx="9889067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400" dirty="0">
                <a:solidFill>
                  <a:prstClr val="white"/>
                </a:solidFill>
                <a:latin typeface="+mj-lt"/>
                <a:ea typeface="微软雅黑"/>
                <a:cs typeface="Posterama" panose="020B0504020200020000" pitchFamily="34" charset="0"/>
              </a:rPr>
              <a:t>More Than Just Words…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653AB-217B-AFEE-BC78-CBFEA410DAC8}"/>
              </a:ext>
            </a:extLst>
          </p:cNvPr>
          <p:cNvSpPr txBox="1"/>
          <p:nvPr/>
        </p:nvSpPr>
        <p:spPr>
          <a:xfrm>
            <a:off x="304799" y="1474473"/>
            <a:ext cx="8873066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What exact time was the post created?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Is there a frequency to when each post is created?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Late at night? Early in the day? Every other hour?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Who likes or reacts to the posts? Same people each time?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Language structure can help identify sock puppets!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60796-6C2C-66D1-B9DE-97CE9D3D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" y="3964325"/>
            <a:ext cx="3663597" cy="2013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F38AE-E799-C533-9EA3-2AAA4D537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52" y="3947200"/>
            <a:ext cx="3753204" cy="2028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581AFA-2D03-2FDD-E60D-ED7E4B80E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164" y="3964325"/>
            <a:ext cx="3441189" cy="2011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52353D-6986-48E1-4340-8AC374C61196}"/>
              </a:ext>
            </a:extLst>
          </p:cNvPr>
          <p:cNvSpPr/>
          <p:nvPr/>
        </p:nvSpPr>
        <p:spPr>
          <a:xfrm>
            <a:off x="135467" y="5746044"/>
            <a:ext cx="1896533" cy="229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2567E6-A817-E793-0462-32CAEB4042D3}"/>
              </a:ext>
            </a:extLst>
          </p:cNvPr>
          <p:cNvSpPr/>
          <p:nvPr/>
        </p:nvSpPr>
        <p:spPr>
          <a:xfrm>
            <a:off x="3997580" y="5685881"/>
            <a:ext cx="1896533" cy="229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ECA2A5-FBB7-4326-B411-50C77C5B0E52}"/>
              </a:ext>
            </a:extLst>
          </p:cNvPr>
          <p:cNvSpPr/>
          <p:nvPr/>
        </p:nvSpPr>
        <p:spPr>
          <a:xfrm>
            <a:off x="7974638" y="5685881"/>
            <a:ext cx="1896533" cy="229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0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E157F-489B-E03D-6EE2-01421AE79CDC}"/>
              </a:ext>
            </a:extLst>
          </p:cNvPr>
          <p:cNvSpPr txBox="1"/>
          <p:nvPr/>
        </p:nvSpPr>
        <p:spPr>
          <a:xfrm>
            <a:off x="869244" y="496711"/>
            <a:ext cx="9889067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400" dirty="0">
                <a:solidFill>
                  <a:prstClr val="white"/>
                </a:solidFill>
                <a:latin typeface="+mj-lt"/>
                <a:ea typeface="微软雅黑"/>
                <a:cs typeface="Posterama" panose="020B0504020200020000" pitchFamily="34" charset="0"/>
              </a:rPr>
              <a:t>A Few Nifty Media Tricks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653AB-217B-AFEE-BC78-CBFEA410DAC8}"/>
              </a:ext>
            </a:extLst>
          </p:cNvPr>
          <p:cNvSpPr txBox="1"/>
          <p:nvPr/>
        </p:nvSpPr>
        <p:spPr>
          <a:xfrm>
            <a:off x="304799" y="1474473"/>
            <a:ext cx="8873066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Have a phone number? Add it to your contacts and look at Snapchat for their handle!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Need a phone number and have their full name? Google them! (</a:t>
            </a: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Whitepages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Need any data in general? Use password reset functions!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Facebook allows users who signed up with a username (along with a few older </a:t>
            </a: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userIDs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) to login with them. No email address necessary!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FF4D634-B923-A2D6-E536-2C9204297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117" y="4130814"/>
            <a:ext cx="2829320" cy="250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6C8829-AF0A-471C-FE6E-F37210155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462" y="5269225"/>
            <a:ext cx="4095557" cy="360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3139A1-D390-F2A5-6FA0-BE6111A27C5D}"/>
              </a:ext>
            </a:extLst>
          </p:cNvPr>
          <p:cNvSpPr txBox="1"/>
          <p:nvPr/>
        </p:nvSpPr>
        <p:spPr>
          <a:xfrm>
            <a:off x="1014930" y="4849084"/>
            <a:ext cx="267405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It’s a pain, but piece by piece data can be connected (or guessed/</a:t>
            </a:r>
            <a:r>
              <a:rPr lang="en-US" sz="1800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bruteforced</a:t>
            </a: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87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DF64211-DCD8-B458-DBD2-EBDA7AE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Disclaimer!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795BE-3BB7-59AA-78C1-B41791C7A82D}"/>
              </a:ext>
            </a:extLst>
          </p:cNvPr>
          <p:cNvSpPr txBox="1"/>
          <p:nvPr/>
        </p:nvSpPr>
        <p:spPr>
          <a:xfrm>
            <a:off x="729843" y="1786853"/>
            <a:ext cx="10679186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This is </a:t>
            </a:r>
            <a:r>
              <a:rPr lang="en-US" b="1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a step-by-step guide to cyberstalking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Be respectful to others and their privacy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Always ensure you have proper consent before attempting these tactics on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Recommend you perform a few of these checks on yourself and locate your own footprints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 everything talked or shown will be 100% useful and accurate all the time, always take information with a grain of salt when on the internet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35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E157F-489B-E03D-6EE2-01421AE79CDC}"/>
              </a:ext>
            </a:extLst>
          </p:cNvPr>
          <p:cNvSpPr txBox="1"/>
          <p:nvPr/>
        </p:nvSpPr>
        <p:spPr>
          <a:xfrm>
            <a:off x="869244" y="496711"/>
            <a:ext cx="9889067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400" dirty="0">
                <a:solidFill>
                  <a:prstClr val="white"/>
                </a:solidFill>
                <a:latin typeface="+mj-lt"/>
                <a:ea typeface="微软雅黑"/>
                <a:cs typeface="Posterama" panose="020B0504020200020000" pitchFamily="34" charset="0"/>
              </a:rPr>
              <a:t>That Looks Delicious!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653AB-217B-AFEE-BC78-CBFEA410DAC8}"/>
              </a:ext>
            </a:extLst>
          </p:cNvPr>
          <p:cNvSpPr txBox="1"/>
          <p:nvPr/>
        </p:nvSpPr>
        <p:spPr>
          <a:xfrm>
            <a:off x="0" y="1861360"/>
            <a:ext cx="5396089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Foodstagrams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can be analyzed just like any other post/picture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Frequency or pattern to when they are posted?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Anything in the photo we can use to determine where the food was bought/eaten?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Have a hefty collection of food images?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What are they usually eating in them?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What are they </a:t>
            </a:r>
            <a:r>
              <a:rPr lang="en-US" b="1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 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eating?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Allergies? Don’t like spicy food?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6146" name="Picture 2" descr="15 Thoughts You Have While Scrolling Through a Foodstagram">
            <a:extLst>
              <a:ext uri="{FF2B5EF4-FFF2-40B4-BE49-F238E27FC236}">
                <a16:creationId xmlns:a16="http://schemas.microsoft.com/office/drawing/2014/main" id="{3DA673D0-2790-9491-F42B-AA5F279F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7" y="1600198"/>
            <a:ext cx="5880101" cy="39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07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7B1FF929-CED0-79CA-154D-98463CC4A60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4B464-8DB9-52A1-3ECC-5CA7FBBD4FB3}"/>
              </a:ext>
            </a:extLst>
          </p:cNvPr>
          <p:cNvSpPr txBox="1"/>
          <p:nvPr/>
        </p:nvSpPr>
        <p:spPr>
          <a:xfrm>
            <a:off x="2278147" y="2025618"/>
            <a:ext cx="7076661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prstClr val="white"/>
                </a:solidFill>
                <a:latin typeface="+mj-lt"/>
                <a:ea typeface="微软雅黑"/>
                <a:cs typeface="Posterama" panose="020B0504020200020000" pitchFamily="34" charset="0"/>
              </a:rPr>
              <a:t>“Joke’s on you Ben! I don’t post my food or bar drinks!”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18351-2BEF-FD8C-E3B7-C8EEA598DA8B}"/>
              </a:ext>
            </a:extLst>
          </p:cNvPr>
          <p:cNvSpPr txBox="1"/>
          <p:nvPr/>
        </p:nvSpPr>
        <p:spPr>
          <a:xfrm>
            <a:off x="2278146" y="4708493"/>
            <a:ext cx="707666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+mj-lt"/>
                <a:ea typeface="微软雅黑"/>
                <a:cs typeface="Posterama" panose="020B0504020200020000" pitchFamily="34" charset="0"/>
              </a:rPr>
              <a:t>But your friends might.</a:t>
            </a:r>
          </a:p>
        </p:txBody>
      </p:sp>
    </p:spTree>
    <p:extLst>
      <p:ext uri="{BB962C8B-B14F-4D97-AF65-F5344CB8AC3E}">
        <p14:creationId xmlns:p14="http://schemas.microsoft.com/office/powerpoint/2010/main" val="3815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E157F-489B-E03D-6EE2-01421AE79CDC}"/>
              </a:ext>
            </a:extLst>
          </p:cNvPr>
          <p:cNvSpPr txBox="1"/>
          <p:nvPr/>
        </p:nvSpPr>
        <p:spPr>
          <a:xfrm>
            <a:off x="869244" y="496711"/>
            <a:ext cx="9889067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400" dirty="0">
                <a:solidFill>
                  <a:prstClr val="white"/>
                </a:solidFill>
                <a:latin typeface="+mj-lt"/>
                <a:ea typeface="微软雅黑"/>
                <a:cs typeface="Posterama" panose="020B0504020200020000" pitchFamily="34" charset="0"/>
              </a:rPr>
              <a:t>BFF Movement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653AB-217B-AFEE-BC78-CBFEA410DAC8}"/>
              </a:ext>
            </a:extLst>
          </p:cNvPr>
          <p:cNvSpPr txBox="1"/>
          <p:nvPr/>
        </p:nvSpPr>
        <p:spPr>
          <a:xfrm>
            <a:off x="237066" y="1838783"/>
            <a:ext cx="8873066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Close connections provide great lateral movement!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Friends might not private or hide photos you are tagged in! (Facebook)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Friends might leak handles or even current location! (Snapchat)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But who’s friends with who?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Most “recommended friends” algorithms will reveal more than you think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Great way to get handles </a:t>
            </a:r>
          </a:p>
          <a:p>
            <a:pPr lvl="2"/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7172" name="Picture 4" descr="50+ Fake Friend Memes That Are Super Accurate">
            <a:extLst>
              <a:ext uri="{FF2B5EF4-FFF2-40B4-BE49-F238E27FC236}">
                <a16:creationId xmlns:a16="http://schemas.microsoft.com/office/drawing/2014/main" id="{38A88E29-CADD-0805-250C-5371A4A7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75" y="4358290"/>
            <a:ext cx="2951936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6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Dude, Nice Car!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3194D-B2D9-29D1-3C88-A0729878C623}"/>
              </a:ext>
            </a:extLst>
          </p:cNvPr>
          <p:cNvSpPr txBox="1"/>
          <p:nvPr/>
        </p:nvSpPr>
        <p:spPr>
          <a:xfrm>
            <a:off x="838200" y="5100638"/>
            <a:ext cx="110490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Proud of that new wax finish? Show off your ride!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Better yet, get a front body picture of it and save it as your profile picture!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8196" name="Picture 4" descr="Used Electric Cars for Sale">
            <a:extLst>
              <a:ext uri="{FF2B5EF4-FFF2-40B4-BE49-F238E27FC236}">
                <a16:creationId xmlns:a16="http://schemas.microsoft.com/office/drawing/2014/main" id="{C821C62C-D373-E4EC-A0E7-B98A6F60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85" y="1565802"/>
            <a:ext cx="4096629" cy="3072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011149-7962-ACBA-BBCE-D5E1C94A87A8}"/>
              </a:ext>
            </a:extLst>
          </p:cNvPr>
          <p:cNvSpPr/>
          <p:nvPr/>
        </p:nvSpPr>
        <p:spPr>
          <a:xfrm>
            <a:off x="6498934" y="3698934"/>
            <a:ext cx="482891" cy="12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41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Dude, Nice Car!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3194D-B2D9-29D1-3C88-A0729878C623}"/>
              </a:ext>
            </a:extLst>
          </p:cNvPr>
          <p:cNvSpPr txBox="1"/>
          <p:nvPr/>
        </p:nvSpPr>
        <p:spPr>
          <a:xfrm>
            <a:off x="571500" y="1690688"/>
            <a:ext cx="1104900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Blurring a plate is a little more important than you think…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With a license plate, we can view its history thanks to the National Motor Vehicle Title Information System! (NMVTIS)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But don’t you need a VIN for most sites?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Sometimes, but there are resources which provide the VIN by just providing the license plate!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Many sites will pressure you to purchase or subscribe for the report/information, skip them and continue searching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Or not, but please use volatile payment methods if you buy!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0242" name="Picture 2" descr="National Motor Vehicle Title Information System (NMVTIS) | Overview |  Bureau of Justice Assistance">
            <a:extLst>
              <a:ext uri="{FF2B5EF4-FFF2-40B4-BE49-F238E27FC236}">
                <a16:creationId xmlns:a16="http://schemas.microsoft.com/office/drawing/2014/main" id="{E77A3C95-1A0A-7C5E-C3A2-1E7E974E9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19" y="4808948"/>
            <a:ext cx="3902956" cy="20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1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The Good!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3194D-B2D9-29D1-3C88-A0729878C623}"/>
              </a:ext>
            </a:extLst>
          </p:cNvPr>
          <p:cNvSpPr txBox="1"/>
          <p:nvPr/>
        </p:nvSpPr>
        <p:spPr>
          <a:xfrm>
            <a:off x="838200" y="2618601"/>
            <a:ext cx="3581400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Buying a used car and want to make sure it is legit? Check the history!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Check the exact year, make, and model of a car if you don’t know what car is what!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9218" name="Picture 2" descr="Used Car Dealers | Cherner Brothers Auto Sales">
            <a:extLst>
              <a:ext uri="{FF2B5EF4-FFF2-40B4-BE49-F238E27FC236}">
                <a16:creationId xmlns:a16="http://schemas.microsoft.com/office/drawing/2014/main" id="{FB6EBE31-8987-E8CE-6C2E-A144BAD2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27" y="1582013"/>
            <a:ext cx="5986022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9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Bad!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3194D-B2D9-29D1-3C88-A0729878C623}"/>
              </a:ext>
            </a:extLst>
          </p:cNvPr>
          <p:cNvSpPr txBox="1"/>
          <p:nvPr/>
        </p:nvSpPr>
        <p:spPr>
          <a:xfrm>
            <a:off x="7096124" y="1690688"/>
            <a:ext cx="3762375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Obtain exact dates on when the title was changed (including the state!)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See when the owner took it to a dealership/service center last! (and possibly what city/county!)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Obtain the approximate milage of the vehicle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Obtain any possible accident record dates!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Phishing anyone?</a:t>
            </a:r>
            <a:endParaRPr lang="en-US" sz="1800" dirty="0">
              <a:solidFill>
                <a:srgbClr val="FF0000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8002619-9D84-3B64-474D-4BCCD5C62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54632"/>
            <a:ext cx="5863854" cy="32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7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Nifty Resources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532D5-462F-355F-5780-F8E26558FD84}"/>
              </a:ext>
            </a:extLst>
          </p:cNvPr>
          <p:cNvSpPr txBox="1"/>
          <p:nvPr/>
        </p:nvSpPr>
        <p:spPr>
          <a:xfrm>
            <a:off x="1333500" y="2619375"/>
            <a:ext cx="876300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hlinkClick r:id="rId3"/>
              </a:rPr>
              <a:t>https://www.clearvin.com/en/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hlinkClick r:id="rId4"/>
              </a:rPr>
              <a:t>https://vincheck.info/</a:t>
            </a: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hlinkClick r:id="rId5"/>
              </a:rPr>
              <a:t>https://www.autocheck.com/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hlinkClick r:id="rId6"/>
              </a:rPr>
              <a:t>https://findbyplate.com/</a:t>
            </a: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hlinkClick r:id="rId7"/>
              </a:rPr>
              <a:t>https://www.vehiclehistory.com/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2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Nifty Car Trick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3194D-B2D9-29D1-3C88-A0729878C623}"/>
              </a:ext>
            </a:extLst>
          </p:cNvPr>
          <p:cNvSpPr txBox="1"/>
          <p:nvPr/>
        </p:nvSpPr>
        <p:spPr>
          <a:xfrm>
            <a:off x="838200" y="1690688"/>
            <a:ext cx="1104900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Have a lot of information, such as a phone number or email but want to know their car?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Try booking service center appointments!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Many of the major dealership service centers use </a:t>
            </a:r>
            <a:r>
              <a:rPr lang="en-US" sz="1800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xtime</a:t>
            </a: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to catalog user data…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1268" name="Picture 4" descr="Xtime Mobile - Apps on Google Play">
            <a:extLst>
              <a:ext uri="{FF2B5EF4-FFF2-40B4-BE49-F238E27FC236}">
                <a16:creationId xmlns:a16="http://schemas.microsoft.com/office/drawing/2014/main" id="{F10C1FF2-7E40-F5C3-4028-FDB421E9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64562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0A4566-CB61-F80E-BB0F-9B97C9194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579" y="3556603"/>
            <a:ext cx="5967919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66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Nifty Car Trick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3194D-B2D9-29D1-3C88-A0729878C623}"/>
              </a:ext>
            </a:extLst>
          </p:cNvPr>
          <p:cNvSpPr txBox="1"/>
          <p:nvPr/>
        </p:nvSpPr>
        <p:spPr>
          <a:xfrm>
            <a:off x="838200" y="1690688"/>
            <a:ext cx="11049000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Location specific, but you could theoretically play around with the URL…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  <a:hlinkClick r:id="rId3"/>
              </a:rPr>
              <a:t>https://consumer.xtime.com/scheduling/?&amp;webkey=XTM202103011013XX1&amp;bx=460288#/</a:t>
            </a: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Notice the </a:t>
            </a: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webkey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parameter?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There might be a few ways to bot that…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C64E6-3864-DD0A-97F8-D9DA59946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3445014"/>
            <a:ext cx="55911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D491B3-4657-DC75-D913-7E336C7BD4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3099" y="866170"/>
            <a:ext cx="5162709" cy="420683"/>
          </a:xfrm>
        </p:spPr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DBFCEE-C7DA-E01D-CE1A-5D5183C00A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93101" y="1291578"/>
            <a:ext cx="5162709" cy="1506166"/>
          </a:xfrm>
        </p:spPr>
        <p:txBody>
          <a:bodyPr/>
          <a:lstStyle/>
          <a:p>
            <a:r>
              <a:rPr lang="en-US" dirty="0"/>
              <a:t>New to Virginia, have lived in a lotta places!</a:t>
            </a:r>
          </a:p>
          <a:p>
            <a:r>
              <a:rPr lang="en-US" dirty="0"/>
              <a:t>Currently work at Raytheon Technologies</a:t>
            </a:r>
          </a:p>
          <a:p>
            <a:r>
              <a:rPr lang="en-US" dirty="0"/>
              <a:t>Nature lover</a:t>
            </a:r>
          </a:p>
          <a:p>
            <a:r>
              <a:rPr lang="en-US" dirty="0" err="1"/>
              <a:t>Bushcrafter</a:t>
            </a:r>
            <a:r>
              <a:rPr lang="en-US" dirty="0"/>
              <a:t> by day, hacker by night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5B3C17-640B-070E-C165-F95E365C70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93102" y="2807194"/>
            <a:ext cx="5162709" cy="420683"/>
          </a:xfrm>
        </p:spPr>
        <p:txBody>
          <a:bodyPr/>
          <a:lstStyle/>
          <a:p>
            <a:r>
              <a:rPr lang="en-US" dirty="0"/>
              <a:t>Stuff I’ve done: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453089-95B0-4C31-C9B0-C976A47249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693101" y="3242193"/>
            <a:ext cx="5162709" cy="1177789"/>
          </a:xfrm>
        </p:spPr>
        <p:txBody>
          <a:bodyPr/>
          <a:lstStyle/>
          <a:p>
            <a:r>
              <a:rPr lang="en-US" b="1" dirty="0"/>
              <a:t>OSCP, </a:t>
            </a:r>
            <a:r>
              <a:rPr lang="en-US" dirty="0"/>
              <a:t>Pentest+, </a:t>
            </a:r>
            <a:r>
              <a:rPr lang="en-US" dirty="0" err="1"/>
              <a:t>CySA</a:t>
            </a:r>
            <a:r>
              <a:rPr lang="en-US" dirty="0"/>
              <a:t>+, Sec+, Network+,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Iowa State Cyber Defense Competitions</a:t>
            </a:r>
          </a:p>
          <a:p>
            <a:r>
              <a:rPr lang="en-US" dirty="0"/>
              <a:t>NCL, Sans, Google CTFs</a:t>
            </a:r>
          </a:p>
          <a:p>
            <a:r>
              <a:rPr lang="en-US" dirty="0"/>
              <a:t>NSA Codebreaker Challenges</a:t>
            </a:r>
          </a:p>
          <a:p>
            <a:r>
              <a:rPr lang="en-US" dirty="0"/>
              <a:t>Webapp </a:t>
            </a:r>
            <a:r>
              <a:rPr lang="en-US" dirty="0" err="1"/>
              <a:t>pentesting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44C984-2676-9AFC-AA80-17728D28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7" y="432739"/>
            <a:ext cx="3591163" cy="738814"/>
          </a:xfrm>
        </p:spPr>
        <p:txBody>
          <a:bodyPr/>
          <a:lstStyle/>
          <a:p>
            <a:r>
              <a:rPr lang="en-US" dirty="0" err="1"/>
              <a:t>Whoami</a:t>
            </a:r>
            <a:r>
              <a:rPr lang="en-US" dirty="0"/>
              <a:t> /all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C3F37A-A753-BEE8-5ADE-313A4574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714"/>
            <a:ext cx="1975235" cy="19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4C9BD41-6481-6540-8480-B8264AE61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95" y="1543729"/>
            <a:ext cx="1306388" cy="17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B053B7A-CB5E-CB0A-3F38-D54DD7E48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705" r="639" b="11614"/>
          <a:stretch/>
        </p:blipFill>
        <p:spPr bwMode="auto">
          <a:xfrm>
            <a:off x="0" y="4709325"/>
            <a:ext cx="1834699" cy="21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C5CF563-3107-D497-8744-FA8DEE0B3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2" y="3251602"/>
            <a:ext cx="981786" cy="19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3BBAEF0-8CCF-149A-3E62-8B909E2F1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0" r="4" b="5172"/>
          <a:stretch/>
        </p:blipFill>
        <p:spPr bwMode="auto">
          <a:xfrm>
            <a:off x="1790346" y="4709325"/>
            <a:ext cx="1518687" cy="21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B13B09-079C-E27C-A70D-408203174FB6}"/>
              </a:ext>
            </a:extLst>
          </p:cNvPr>
          <p:cNvSpPr txBox="1"/>
          <p:nvPr/>
        </p:nvSpPr>
        <p:spPr>
          <a:xfrm>
            <a:off x="4328720" y="5381756"/>
            <a:ext cx="480689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Kontrabear</a:t>
            </a: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, </a:t>
            </a:r>
            <a:r>
              <a:rPr lang="en-US" sz="1800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BenTheCyberOne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Thissiteissafe.com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E560BA-7DEC-9DD2-58D9-06C86971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0" y="3246064"/>
            <a:ext cx="2106949" cy="14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62781241-A569-765D-69EA-905B9355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60" y="436561"/>
            <a:ext cx="5417740" cy="1325563"/>
          </a:xfrm>
        </p:spPr>
        <p:txBody>
          <a:bodyPr/>
          <a:lstStyle/>
          <a:p>
            <a:r>
              <a:rPr lang="en-US" dirty="0"/>
              <a:t>What A Lovely Home!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A2D32A5-A1D7-44C6-2DC7-B068E29AA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r="5221" b="-1"/>
          <a:stretch/>
        </p:blipFill>
        <p:spPr bwMode="auto">
          <a:xfrm>
            <a:off x="6548979" y="384968"/>
            <a:ext cx="5252495" cy="5587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F1FC-0633-EBCF-A9DF-2A3C354424C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noProof="0" smtClean="0"/>
              <a:pPr>
                <a:spcAft>
                  <a:spcPts val="600"/>
                </a:spcAft>
              </a:pPr>
              <a:t>30</a:t>
            </a:fld>
            <a:endParaRPr lang="en-US" altLang="zh-CN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F88DF-CFB4-02F0-92E5-644F2D3B11ED}"/>
              </a:ext>
            </a:extLst>
          </p:cNvPr>
          <p:cNvSpPr txBox="1"/>
          <p:nvPr/>
        </p:nvSpPr>
        <p:spPr>
          <a:xfrm>
            <a:off x="666750" y="1847850"/>
            <a:ext cx="4724400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If there’s enough data to find their car, there’s enough data to find their address…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Previously mentioned methods can be chained to give approximate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Some people, especially some business owners, will straight up share their address on their Instagram, personal websites/blogs, </a:t>
            </a: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etc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For easier transactions, addresses are sometimes seen on marketplaces such as Facebook’s!</a:t>
            </a:r>
          </a:p>
        </p:txBody>
      </p:sp>
    </p:spTree>
    <p:extLst>
      <p:ext uri="{BB962C8B-B14F-4D97-AF65-F5344CB8AC3E}">
        <p14:creationId xmlns:p14="http://schemas.microsoft.com/office/powerpoint/2010/main" val="2044835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62781241-A569-765D-69EA-905B9355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673" y="4541836"/>
            <a:ext cx="9132653" cy="1554164"/>
          </a:xfrm>
        </p:spPr>
        <p:txBody>
          <a:bodyPr/>
          <a:lstStyle/>
          <a:p>
            <a:r>
              <a:rPr lang="en-US" dirty="0"/>
              <a:t>Sometimes, it’s easier than you think!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F1FC-0633-EBCF-A9DF-2A3C354424C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noProof="0" smtClean="0"/>
              <a:pPr>
                <a:spcAft>
                  <a:spcPts val="600"/>
                </a:spcAft>
              </a:pPr>
              <a:t>31</a:t>
            </a:fld>
            <a:endParaRPr lang="en-US" altLang="zh-CN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F055D-96AE-BE75-E330-38B230FC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15" y="833438"/>
            <a:ext cx="8979416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69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62781241-A569-765D-69EA-905B9355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747" y="293686"/>
            <a:ext cx="6530506" cy="1554164"/>
          </a:xfrm>
        </p:spPr>
        <p:txBody>
          <a:bodyPr/>
          <a:lstStyle/>
          <a:p>
            <a:r>
              <a:rPr lang="en-US" dirty="0"/>
              <a:t>What a Lovely Home!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F1FC-0633-EBCF-A9DF-2A3C354424C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noProof="0" smtClean="0"/>
              <a:pPr>
                <a:spcAft>
                  <a:spcPts val="600"/>
                </a:spcAft>
              </a:pPr>
              <a:t>32</a:t>
            </a:fld>
            <a:endParaRPr lang="en-US" altLang="zh-CN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F88DF-CFB4-02F0-92E5-644F2D3B11ED}"/>
              </a:ext>
            </a:extLst>
          </p:cNvPr>
          <p:cNvSpPr txBox="1"/>
          <p:nvPr/>
        </p:nvSpPr>
        <p:spPr>
          <a:xfrm>
            <a:off x="485775" y="1724025"/>
            <a:ext cx="8372475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County, city assessor sites share public data on real estate/tax assessed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Some even allow you to search with just the name!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Can use in conjunction with real estate listing sites to gather some juicy info!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Know a previous address?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Address an envelope to the person’s previous address (make sure to include your own return address!)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Include “ADDRESS CORRECTION REQUESTED DO NOT FORWARD”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???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Profit!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Nextdoor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app – welcome to the neighborhood!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3316" name="Picture 4" descr="5 Ways to Find a Current Address for Someone - wikiHow">
            <a:extLst>
              <a:ext uri="{FF2B5EF4-FFF2-40B4-BE49-F238E27FC236}">
                <a16:creationId xmlns:a16="http://schemas.microsoft.com/office/drawing/2014/main" id="{E677BCA0-1F0C-FD94-C2A7-096B1EE0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3429000"/>
            <a:ext cx="302895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B92B7-3B4B-4966-4473-00C99BF83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1070768"/>
            <a:ext cx="1704975" cy="39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E3A33-40AB-849F-B50B-5C05F41DA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384" y="1685925"/>
            <a:ext cx="1631841" cy="390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F2E34-39A1-EA4E-AC1F-54AB16E9B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25" y="2290418"/>
            <a:ext cx="1543050" cy="4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01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62781241-A569-765D-69EA-905B9355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60" y="5028881"/>
            <a:ext cx="10567077" cy="1554164"/>
          </a:xfrm>
        </p:spPr>
        <p:txBody>
          <a:bodyPr/>
          <a:lstStyle/>
          <a:p>
            <a:r>
              <a:rPr lang="en-US" dirty="0"/>
              <a:t>Sometimes, it’s much</a:t>
            </a:r>
            <a:r>
              <a:rPr lang="en-US" b="0" dirty="0"/>
              <a:t> easier than you think!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F1FC-0633-EBCF-A9DF-2A3C354424C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noProof="0" smtClean="0"/>
              <a:pPr>
                <a:spcAft>
                  <a:spcPts val="600"/>
                </a:spcAft>
              </a:pPr>
              <a:t>33</a:t>
            </a:fld>
            <a:endParaRPr lang="en-US" altLang="zh-CN" noProof="0"/>
          </a:p>
        </p:txBody>
      </p:sp>
      <p:pic>
        <p:nvPicPr>
          <p:cNvPr id="14338" name="Picture 2" descr="Parents Beware: The Dangers of Snap Maps According to a Private  Investigator – Telematics-Online Research &amp; Investigation">
            <a:extLst>
              <a:ext uri="{FF2B5EF4-FFF2-40B4-BE49-F238E27FC236}">
                <a16:creationId xmlns:a16="http://schemas.microsoft.com/office/drawing/2014/main" id="{662C2375-DFF8-617B-60F1-66CD6D79B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r="247"/>
          <a:stretch/>
        </p:blipFill>
        <p:spPr bwMode="auto">
          <a:xfrm>
            <a:off x="4746291" y="409575"/>
            <a:ext cx="2692734" cy="45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68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E157F-489B-E03D-6EE2-01421AE79CDC}"/>
              </a:ext>
            </a:extLst>
          </p:cNvPr>
          <p:cNvSpPr txBox="1"/>
          <p:nvPr/>
        </p:nvSpPr>
        <p:spPr>
          <a:xfrm>
            <a:off x="869244" y="496711"/>
            <a:ext cx="9889067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400" dirty="0">
                <a:solidFill>
                  <a:prstClr val="white"/>
                </a:solidFill>
                <a:latin typeface="+mj-lt"/>
                <a:ea typeface="微软雅黑"/>
                <a:cs typeface="Posterama" panose="020B0504020200020000" pitchFamily="34" charset="0"/>
              </a:rPr>
              <a:t>Don’t forget about BFF Movement!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653AB-217B-AFEE-BC78-CBFEA410DAC8}"/>
              </a:ext>
            </a:extLst>
          </p:cNvPr>
          <p:cNvSpPr txBox="1"/>
          <p:nvPr/>
        </p:nvSpPr>
        <p:spPr>
          <a:xfrm>
            <a:off x="3003371" y="1306391"/>
            <a:ext cx="5620809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Snapmap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Posts/photos during parties, cook outs, etc.</a:t>
            </a:r>
          </a:p>
          <a:p>
            <a:pPr lvl="2"/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Don’t forget about possible relatives!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5366" name="Picture 6" descr="Happy male friends taking selfie at home. Friendship, leisure and people  concept - happy smiling male friends taking selfie | CanStock">
            <a:extLst>
              <a:ext uri="{FF2B5EF4-FFF2-40B4-BE49-F238E27FC236}">
                <a16:creationId xmlns:a16="http://schemas.microsoft.com/office/drawing/2014/main" id="{F2A60839-A198-D727-978E-CA4AE90D3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" b="6658"/>
          <a:stretch/>
        </p:blipFill>
        <p:spPr bwMode="auto">
          <a:xfrm>
            <a:off x="3513927" y="3337716"/>
            <a:ext cx="4599695" cy="30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4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62781241-A569-765D-69EA-905B9355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419" y="446086"/>
            <a:ext cx="5117162" cy="1325563"/>
          </a:xfrm>
        </p:spPr>
        <p:txBody>
          <a:bodyPr/>
          <a:lstStyle/>
          <a:p>
            <a:r>
              <a:rPr lang="en-US" dirty="0"/>
              <a:t>Protecting Yourself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F1FC-0633-EBCF-A9DF-2A3C354424C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noProof="0" smtClean="0"/>
              <a:pPr>
                <a:spcAft>
                  <a:spcPts val="600"/>
                </a:spcAft>
              </a:pPr>
              <a:t>35</a:t>
            </a:fld>
            <a:endParaRPr lang="en-US" altLang="zh-CN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F88DF-CFB4-02F0-92E5-644F2D3B11ED}"/>
              </a:ext>
            </a:extLst>
          </p:cNvPr>
          <p:cNvSpPr txBox="1"/>
          <p:nvPr/>
        </p:nvSpPr>
        <p:spPr>
          <a:xfrm>
            <a:off x="771525" y="1771649"/>
            <a:ext cx="8372475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Your data is everywhere all the time, there is nothing you can do (realistically)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Know what you are putting out there, how it could harm you, and how you could gather intel about yourself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Want to be precautious? Throw in some fake info from time to time (and log it, so you know when something leaks)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Sockpuppets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!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946C237C-AF5C-DD07-3A7B-ED37615DF629}"/>
              </a:ext>
            </a:extLst>
          </p:cNvPr>
          <p:cNvSpPr/>
          <p:nvPr/>
        </p:nvSpPr>
        <p:spPr>
          <a:xfrm>
            <a:off x="6934200" y="4097020"/>
            <a:ext cx="3048000" cy="2486025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Ben Eldritch</a:t>
            </a:r>
          </a:p>
          <a:p>
            <a:pPr lvl="0"/>
            <a:r>
              <a:rPr lang="en-US" dirty="0">
                <a:hlinkClick r:id="rId2"/>
              </a:rPr>
              <a:t>www.thissiteissafe.com</a:t>
            </a:r>
            <a:endParaRPr lang="en-US" dirty="0"/>
          </a:p>
          <a:p>
            <a:pPr lvl="0"/>
            <a:r>
              <a:rPr lang="en-US" dirty="0"/>
              <a:t>@TarantulasByte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373D35-030A-CA5F-EBC3-B06385A0F18F}"/>
              </a:ext>
            </a:extLst>
          </p:cNvPr>
          <p:cNvSpPr txBox="1"/>
          <p:nvPr/>
        </p:nvSpPr>
        <p:spPr>
          <a:xfrm>
            <a:off x="1591319" y="2736502"/>
            <a:ext cx="3129094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Information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=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Power?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6F288-E1F9-7415-7A27-15FF373D0C6B}"/>
              </a:ext>
            </a:extLst>
          </p:cNvPr>
          <p:cNvSpPr txBox="1"/>
          <p:nvPr/>
        </p:nvSpPr>
        <p:spPr>
          <a:xfrm>
            <a:off x="5394121" y="3244333"/>
            <a:ext cx="597296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What is OSINT?</a:t>
            </a:r>
          </a:p>
        </p:txBody>
      </p:sp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6EC6F6-F346-241D-C2AD-CEA21AF2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OSINT?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FA8B549-5835-0C7F-9027-5D0D38A50DEB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1529B-879C-C5B7-211E-270D11A30C63}"/>
              </a:ext>
            </a:extLst>
          </p:cNvPr>
          <p:cNvSpPr txBox="1"/>
          <p:nvPr/>
        </p:nvSpPr>
        <p:spPr>
          <a:xfrm>
            <a:off x="587828" y="1873955"/>
            <a:ext cx="10926839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The gathering and analysis of information about someone or something via publicly accessible data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Information is typically categorized and filtered into “finished intelligence”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Non-contextual “raw” data -&gt; data is processed and filtered -&gt; synthesized, useful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00B36-39A9-52EF-66B5-CB6F43153D4A}"/>
              </a:ext>
            </a:extLst>
          </p:cNvPr>
          <p:cNvSpPr/>
          <p:nvPr/>
        </p:nvSpPr>
        <p:spPr>
          <a:xfrm>
            <a:off x="462846" y="4267200"/>
            <a:ext cx="2743200" cy="22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publicly tweets about food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B77137-95BA-972F-2B39-9E708E48771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206045" y="5367867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B6ED35C-10F4-A0A2-6DFE-FD3EB9F2B844}"/>
              </a:ext>
            </a:extLst>
          </p:cNvPr>
          <p:cNvSpPr/>
          <p:nvPr/>
        </p:nvSpPr>
        <p:spPr>
          <a:xfrm>
            <a:off x="4577645" y="4267200"/>
            <a:ext cx="2743200" cy="22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 through tweets, catalog where tweet contains “favorite”, “love”, etc.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CCC6FF-9D1F-302A-6B54-E4C8629A674D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320844" y="5367867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626D6-3DEE-C418-E201-1CADCA16AD1D}"/>
              </a:ext>
            </a:extLst>
          </p:cNvPr>
          <p:cNvSpPr/>
          <p:nvPr/>
        </p:nvSpPr>
        <p:spPr>
          <a:xfrm>
            <a:off x="8692444" y="4267200"/>
            <a:ext cx="2743200" cy="22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They “love” spaghetti!</a:t>
            </a:r>
          </a:p>
        </p:txBody>
      </p:sp>
    </p:spTree>
    <p:extLst>
      <p:ext uri="{BB962C8B-B14F-4D97-AF65-F5344CB8AC3E}">
        <p14:creationId xmlns:p14="http://schemas.microsoft.com/office/powerpoint/2010/main" val="16402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734729"/>
          </a:xfrm>
        </p:spPr>
        <p:txBody>
          <a:bodyPr/>
          <a:lstStyle/>
          <a:p>
            <a:r>
              <a:rPr lang="en-US" dirty="0"/>
              <a:t>What’s OSINT?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884B5-BA1E-70D7-8BA0-34FD53A1540E}"/>
              </a:ext>
            </a:extLst>
          </p:cNvPr>
          <p:cNvSpPr txBox="1"/>
          <p:nvPr/>
        </p:nvSpPr>
        <p:spPr>
          <a:xfrm>
            <a:off x="243615" y="1691350"/>
            <a:ext cx="9640712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Knowledge is power!!!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Information – especially on the internet – lasts forever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NOT limited to just the cyber-realm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Information is open-source if it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Published or broadcast for a public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Available to the public by request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Available to the public by subscription or purchase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Could be seen or heard by any casual observer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Made available at a meeting open to the 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Obtained by visiting any place or attending any event that is open to the public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9" name="Picture 8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B9813E06-C224-B799-E41D-37FDDB73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245" y="277210"/>
            <a:ext cx="4955118" cy="27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3663CA-BA5A-41E7-1FBE-D38846DF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this useful to me?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7B1FF929-CED0-79CA-154D-98463CC4A60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157A0-6738-DDB2-412F-FB873D68DFAA}"/>
              </a:ext>
            </a:extLst>
          </p:cNvPr>
          <p:cNvSpPr/>
          <p:nvPr/>
        </p:nvSpPr>
        <p:spPr>
          <a:xfrm>
            <a:off x="4408728" y="4073646"/>
            <a:ext cx="7122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Ice Cream Dilemma</a:t>
            </a:r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Ice Cream Dilemma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8" name="Picture 37" descr="A picture containing cake, food, indoor, plate&#10;&#10;Description automatically generated">
            <a:extLst>
              <a:ext uri="{FF2B5EF4-FFF2-40B4-BE49-F238E27FC236}">
                <a16:creationId xmlns:a16="http://schemas.microsoft.com/office/drawing/2014/main" id="{168BEE64-F8CF-914C-6C69-FC78ECD3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9" y="1557923"/>
            <a:ext cx="6096000" cy="392277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E13194D-B2D9-29D1-3C88-A0729878C623}"/>
              </a:ext>
            </a:extLst>
          </p:cNvPr>
          <p:cNvSpPr txBox="1"/>
          <p:nvPr/>
        </p:nvSpPr>
        <p:spPr>
          <a:xfrm>
            <a:off x="7021689" y="1534152"/>
            <a:ext cx="4332111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It’s Summer! Time to go out for ice cream!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Sweet Treat Ice Cream Co. is packed, but the employees are working hard as always!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The scooper, who wears a nametag labeled “Josh”, hands you the best ice cream bowl you’ve ever had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Before you have a chance to tip him, you rush out to avoid angering the long line of customers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Ice Cream Dilemma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A322C9A-4C29-F80C-A85F-70A864549ADA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3194D-B2D9-29D1-3C88-A0729878C623}"/>
              </a:ext>
            </a:extLst>
          </p:cNvPr>
          <p:cNvSpPr txBox="1"/>
          <p:nvPr/>
        </p:nvSpPr>
        <p:spPr>
          <a:xfrm>
            <a:off x="304800" y="1690688"/>
            <a:ext cx="110490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 want to tip Josh for his hard work, but don’t want to wait in line again.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 won’t be at this location again for a while. How can I contact Josh?</a:t>
            </a: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7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dark - tm89027928_Win22_jx_v14" id="{ACBE6EB2-D74A-47CE-B4A4-B72D24862131}" vid="{EE28C398-FE1E-4B87-98DB-0544B253D6E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942C0B-9C44-49F1-8D1D-5E15EB6766B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09B086-B6EA-4E53-AEB0-7B466A3E4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4AE5E3-3566-41AC-8D8E-FC1F3FBCDDD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3596</TotalTime>
  <Words>1813</Words>
  <PresentationFormat>Widescreen</PresentationFormat>
  <Paragraphs>312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等线</vt:lpstr>
      <vt:lpstr>Abadi</vt:lpstr>
      <vt:lpstr>Arial</vt:lpstr>
      <vt:lpstr>Calibri</vt:lpstr>
      <vt:lpstr>Posterama</vt:lpstr>
      <vt:lpstr>Posterama Text Black</vt:lpstr>
      <vt:lpstr>Posterama Text SemiBold</vt:lpstr>
      <vt:lpstr>Office 主题​​</vt:lpstr>
      <vt:lpstr>OSINT Side-Channels</vt:lpstr>
      <vt:lpstr>Disclaimer!</vt:lpstr>
      <vt:lpstr>Whoami /all</vt:lpstr>
      <vt:lpstr>PowerPoint Presentation</vt:lpstr>
      <vt:lpstr>What’s OSINT?</vt:lpstr>
      <vt:lpstr>What’s OSINT?</vt:lpstr>
      <vt:lpstr>How is this useful to me?</vt:lpstr>
      <vt:lpstr>The Ice Cream Dilemma</vt:lpstr>
      <vt:lpstr>The Ice Cream Dilemma</vt:lpstr>
      <vt:lpstr>The Ice Cream Dilemma</vt:lpstr>
      <vt:lpstr>But wait! There’s more!</vt:lpstr>
      <vt:lpstr>The Ice Cream Dilemma </vt:lpstr>
      <vt:lpstr>Basic OSINT Gathering 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Hey Dude, Nice Car!</vt:lpstr>
      <vt:lpstr>Hey Dude, Nice Car!</vt:lpstr>
      <vt:lpstr>The Good!</vt:lpstr>
      <vt:lpstr>The Bad!</vt:lpstr>
      <vt:lpstr>A Few Nifty Resources</vt:lpstr>
      <vt:lpstr>A Nifty Car Trick</vt:lpstr>
      <vt:lpstr>A Nifty Car Trick</vt:lpstr>
      <vt:lpstr>What A Lovely Home!</vt:lpstr>
      <vt:lpstr>Sometimes, it’s easier than you think!</vt:lpstr>
      <vt:lpstr>What a Lovely Home!</vt:lpstr>
      <vt:lpstr>Sometimes, it’s much easier than you think!</vt:lpstr>
      <vt:lpstr>PowerPoint Presentation</vt:lpstr>
      <vt:lpstr>Protecting Yourself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2022-07-11T16:31:38Z</dcterms:created>
  <dcterms:modified xsi:type="dcterms:W3CDTF">2022-07-14T20:07:54Z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